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09" r:id="rId3"/>
    <p:sldId id="423" r:id="rId4"/>
    <p:sldId id="406" r:id="rId5"/>
    <p:sldId id="413" r:id="rId6"/>
    <p:sldId id="287" r:id="rId7"/>
    <p:sldId id="375" r:id="rId8"/>
    <p:sldId id="422" r:id="rId9"/>
    <p:sldId id="424" r:id="rId10"/>
    <p:sldId id="425" r:id="rId11"/>
    <p:sldId id="426" r:id="rId12"/>
    <p:sldId id="37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996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7/7/2021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https://forms.office.com/Pages/ShareFormPage.aspx?id=cdJyXzS9Y0yZF8UZZlqALiw7DWJu831Jg5qPZF4a9X9URFFMTzVKTThYUE5XNFlKMlBGOVdLSTdGSy4u&amp;sharetoken=BBiowg0z3Z1tHRLS82NW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72372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There might be some debate about 2</a:t>
            </a:r>
            <a:r>
              <a:rPr lang="en-GB" baseline="30000" dirty="0"/>
              <a:t>nd</a:t>
            </a:r>
            <a:r>
              <a:rPr lang="en-GB" dirty="0"/>
              <a:t>, 3</a:t>
            </a:r>
            <a:r>
              <a:rPr lang="en-GB" baseline="30000" dirty="0"/>
              <a:t>rd</a:t>
            </a:r>
            <a:r>
              <a:rPr lang="en-GB" dirty="0"/>
              <a:t> and 4</a:t>
            </a:r>
            <a:r>
              <a:rPr lang="en-GB" baseline="30000" dirty="0"/>
              <a:t>th</a:t>
            </a:r>
            <a:r>
              <a:rPr lang="en-GB" dirty="0"/>
              <a:t> but as long as they recognise which one would be the strongest. </a:t>
            </a:r>
          </a:p>
          <a:p>
            <a:r>
              <a:rPr lang="en-GB" dirty="0"/>
              <a:t>Complete Worksheet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38224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38810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65334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www.youtube.com/watch?v=16mmeuGdM8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hyperlink" Target="https://www.youtube.com/watch?v=wcaiKgQU6V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owsecureismypassword.ne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hyperlink" Target="https://www.youtube.com/watch?v=ilhGh9CEIwM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DT23: Network threats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0213D62-51E9-4264-B0C9-4BDF1C4EEC1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282" b="728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Data interception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521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Large volumes of data is transmitted every second over a network and there is always a risk of it being intercepted. One threat being a packet sniffer.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55956"/>
              </p:ext>
            </p:extLst>
          </p:nvPr>
        </p:nvGraphicFramePr>
        <p:xfrm>
          <a:off x="4146718" y="1540162"/>
          <a:ext cx="789891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Why do hackers use packet tracing software to ‘sniff’ out data packets travelling along the network?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are the two types of packet sniffers available?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 packet sniffers 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can packet sniffing be prevented?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93334" y="1309642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179915"/>
              </p:ext>
            </p:extLst>
          </p:nvPr>
        </p:nvGraphicFramePr>
        <p:xfrm>
          <a:off x="4135918" y="3718040"/>
          <a:ext cx="7898916" cy="299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It’s a powerful way of accessing network traffic that may include sensitive and confidential data.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Filtered – specific data packets collected and Unfiltered where all data packets are collected.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Some hackers use software-based sniffers (known as packet tracers) on a laptop to collect many types of data.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Two common methods of prevention are encryption and a VPN (Virtual Private Network)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8057" y="1296649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4080A31-D1ED-4217-B8EE-8A9F6AE5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411227"/>
              </p:ext>
            </p:extLst>
          </p:nvPr>
        </p:nvGraphicFramePr>
        <p:xfrm>
          <a:off x="158850" y="5893059"/>
          <a:ext cx="3800238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0238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3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C1706F80-6629-44A7-8F07-060DBD995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87" y="5524758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DEB20D-0FD8-42B0-AC04-59AC9BAF12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786" y="617742"/>
            <a:ext cx="3876698" cy="24552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5502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SQL Injection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521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SQL (Structured Query Language) is the language used to manipulate a database management system.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810421"/>
              </p:ext>
            </p:extLst>
          </p:nvPr>
        </p:nvGraphicFramePr>
        <p:xfrm>
          <a:off x="4146718" y="1433093"/>
          <a:ext cx="789891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meant by SQL injection?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password was entered to cause a syntax error?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was added to the password in order to gain access to the account?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does ‘or 1==1’ mean?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93334" y="1309642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081494"/>
              </p:ext>
            </p:extLst>
          </p:nvPr>
        </p:nvGraphicFramePr>
        <p:xfrm>
          <a:off x="4134234" y="3534813"/>
          <a:ext cx="7898916" cy="3280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45387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2722487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 SQL injection is a type of cyber attack in which a hacker uses a piece of SQL (Structured Query Language) code to manipulate a database and gain access to potentially valuable information.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trailing character causes the program to terminate early.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double dash entered allowed the program to ignore the rest of the SQL statement and the user was able to access this without the need to enter a password.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SQL above is valid and will return ALL rows from the "Users" table, since OR 1=1 is always TRUE.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8057" y="1296649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4080A31-D1ED-4217-B8EE-8A9F6AE5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711767"/>
              </p:ext>
            </p:extLst>
          </p:nvPr>
        </p:nvGraphicFramePr>
        <p:xfrm>
          <a:off x="157165" y="5893059"/>
          <a:ext cx="386118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18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3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C1706F80-6629-44A7-8F07-060DBD995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87" y="5524758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113772-5F23-430B-A184-4C5CD53F3F1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038" r="17158"/>
          <a:stretch/>
        </p:blipFill>
        <p:spPr>
          <a:xfrm>
            <a:off x="157166" y="596641"/>
            <a:ext cx="3861189" cy="3514245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CFC87E5-A884-47F8-957A-46A4A7E84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238767"/>
              </p:ext>
            </p:extLst>
          </p:nvPr>
        </p:nvGraphicFramePr>
        <p:xfrm>
          <a:off x="157166" y="4258774"/>
          <a:ext cx="3861188" cy="1065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188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248617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Extra information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699538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You will cover SQL in more depth later on in the unit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10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Identify and explain the following forms of attack: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Brute force attack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DDoS (Distributed Denial of Service Attack)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Data interception (Packet sniffers)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SQL injection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853440"/>
              </p:ext>
            </p:extLst>
          </p:nvPr>
        </p:nvGraphicFramePr>
        <p:xfrm>
          <a:off x="157163" y="927960"/>
          <a:ext cx="11430234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will lock/encrypt files and will be returned if a fee is paid?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type of malware self-replicates and copies itself from computer to computer?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is often disguised as legitimate software for users to download? (1 point)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social engineering technique refers to the act of obtaining personal or private information through direct observation?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social engineering technique will involve a criminal will make up a scenario in order to extract sensitive information?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social engineering technique is the act of an unwanted party going through the bin at a company whether it be inside or outside the building? (2 point)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network protocol is used to send messages?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network protocols used to receive emails.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network protocol breaks data down into packets? (3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part of the CPU determines how many instructions are executed per second?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part of the CPU stores frequently used instructions?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part of the CPU is responsible for executing instructions? (4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212806"/>
              </p:ext>
            </p:extLst>
          </p:nvPr>
        </p:nvGraphicFramePr>
        <p:xfrm>
          <a:off x="157163" y="927960"/>
          <a:ext cx="11430234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will lock/encrypt files and will be returned if a fee is paid?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Ransomware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type of malware self-replicates and copies itself from computer to computer? (1 point)</a:t>
                      </a: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Worm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malware is often disguised as legitimate software for users to download?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Trojan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social engineering technique refers to the act of obtaining personal or private information through direct observation?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Shouldering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social engineering technique will involve a criminal will make up a scenario in order to extract sensitive information?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Blagging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social engineering technique is the act of an unwanted party going through the bin at a company whether it be inside or outside the building? (2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Dumpster diving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network protocol is used to send messages?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SMTP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network protocols used to receive emails.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IMAP and POP3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network protocol breaks data down into packets?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TCP/IP (or accept TCP)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part of the CPU determines how many instructions are executed per second? (4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Clock Speed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part of the CPU stores frequently used instructions?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Cache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part of the CPU is responsible for executing instructions?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Cores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569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29666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types of Malware.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1………………………………………………………………………….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2………………………………………………………………………….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3………………………………………………………………………….</a:t>
            </a:r>
          </a:p>
          <a:p>
            <a:pPr algn="r"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List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sequence of brief answers with no explanation..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500" y="2519536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two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1 mark for each.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Virus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Trojan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Ransomware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Bots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Rootkit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Adware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Spyware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Any other reasonable example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F41573-0702-4B77-99B9-7527002F2E33}"/>
              </a:ext>
            </a:extLst>
          </p:cNvPr>
          <p:cNvSpPr txBox="1"/>
          <p:nvPr/>
        </p:nvSpPr>
        <p:spPr>
          <a:xfrm>
            <a:off x="271463" y="1036213"/>
            <a:ext cx="8088766" cy="29666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types of Malware.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</a:t>
            </a:r>
            <a:r>
              <a:rPr lang="en-GB" sz="2000" dirty="0">
                <a:solidFill>
                  <a:srgbClr val="FF0000"/>
                </a:solidFill>
                <a:latin typeface="+mj-lt"/>
              </a:rPr>
              <a:t>1. Adware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       2. Spyware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       3. Worm</a:t>
            </a:r>
          </a:p>
          <a:p>
            <a:pPr algn="r">
              <a:lnSpc>
                <a:spcPct val="150000"/>
              </a:lnSpc>
            </a:pPr>
            <a:r>
              <a:rPr lang="en-GB" sz="2000" dirty="0">
                <a:latin typeface="+mj-lt"/>
              </a:rPr>
              <a:t>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C4ED51-509A-444B-B29B-2F5A69841E7C}"/>
              </a:ext>
            </a:extLst>
          </p:cNvPr>
          <p:cNvSpPr txBox="1"/>
          <p:nvPr/>
        </p:nvSpPr>
        <p:spPr>
          <a:xfrm>
            <a:off x="10044151" y="2183773"/>
            <a:ext cx="35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E39A7-E5E6-4BC9-AD5F-1FCE1B17C5E1}"/>
              </a:ext>
            </a:extLst>
          </p:cNvPr>
          <p:cNvSpPr txBox="1"/>
          <p:nvPr/>
        </p:nvSpPr>
        <p:spPr>
          <a:xfrm>
            <a:off x="9618413" y="3429000"/>
            <a:ext cx="35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8E2ACC-8349-44FC-AED0-16C131E8BE2D}"/>
              </a:ext>
            </a:extLst>
          </p:cNvPr>
          <p:cNvSpPr txBox="1"/>
          <p:nvPr/>
        </p:nvSpPr>
        <p:spPr>
          <a:xfrm>
            <a:off x="10010195" y="3750898"/>
            <a:ext cx="359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Learners should understand the following threats to data stored on computer systems and online:</a:t>
            </a:r>
          </a:p>
          <a:p>
            <a:pPr lvl="1"/>
            <a:r>
              <a:rPr lang="en-GB" dirty="0"/>
              <a:t>accidental damage – identifying how data can be at risk from accidental destruction.</a:t>
            </a:r>
          </a:p>
          <a:p>
            <a:pPr lvl="1"/>
            <a:r>
              <a:rPr lang="en-GB" dirty="0"/>
              <a:t>malicious and deliberate damage.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Identify and explain the following forms of attack:</a:t>
            </a:r>
          </a:p>
          <a:p>
            <a:pPr lvl="1"/>
            <a:r>
              <a:rPr lang="en-GB" dirty="0"/>
              <a:t>Brute force attack</a:t>
            </a:r>
          </a:p>
          <a:p>
            <a:pPr lvl="1"/>
            <a:r>
              <a:rPr lang="en-GB" dirty="0"/>
              <a:t>DDoS (Distributed Denial of Service Attack) </a:t>
            </a:r>
          </a:p>
          <a:p>
            <a:pPr lvl="1"/>
            <a:r>
              <a:rPr lang="en-GB" dirty="0"/>
              <a:t>Data interception (Packet sniffers)</a:t>
            </a:r>
          </a:p>
          <a:p>
            <a:pPr lvl="1"/>
            <a:r>
              <a:rPr lang="en-GB" dirty="0"/>
              <a:t>SQL injection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89083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00CD4D6-2790-4050-AA0D-50F712AB12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7158" r="1715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VPN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Data packets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Encryption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Bandwidth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Black hat hacker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White hat hacker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Grey hat hacker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565503"/>
              </p:ext>
            </p:extLst>
          </p:nvPr>
        </p:nvGraphicFramePr>
        <p:xfrm>
          <a:off x="2893102" y="624840"/>
          <a:ext cx="9173980" cy="461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VPN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VPN stands for “virtual private network” – a service that protects your internet connection and privacy online.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Data packets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Data that is split up into packets so it can be transmitted across a network.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Encryption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An </a:t>
                      </a:r>
                      <a:r>
                        <a:rPr lang="en-GB" sz="1800">
                          <a:latin typeface="+mj-lt"/>
                        </a:rPr>
                        <a:t>algorithm used to scramble data in order to make it unreadable. </a:t>
                      </a:r>
                      <a:endParaRPr lang="en-GB" sz="18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Bandwidth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amount of data that can be transmitted over a network at a given time.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Black hat hacker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hacker whose primary motivation is usually for personal or financial gain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947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White hat hacker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Also known as “ethical hackers,” white hat hackers can sometimes be paid employees or contractors working for companies as security specialists that attempt to find security holes via hacking.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9609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Grey hat hacker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These types of hackers are not inherently malicious with their intentions; they’re just looking to get something out of their discoveries for themselves. They are in between white and black hat hackers.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15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Brute Force Attack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521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One of the biggest threats to networks (large and small) is known as a brute force attack.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709322"/>
              </p:ext>
            </p:extLst>
          </p:nvPr>
        </p:nvGraphicFramePr>
        <p:xfrm>
          <a:off x="4146718" y="1540162"/>
          <a:ext cx="7898914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Use the internet to find out what is meant by a brute force attack?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Visit </a:t>
                      </a:r>
                      <a:r>
                        <a:rPr lang="en-GB" sz="2000" b="0" dirty="0">
                          <a:latin typeface="Tw Cen MT" panose="020B0602020104020603" pitchFamily="34" charset="0"/>
                          <a:hlinkClick r:id="rId3"/>
                        </a:rPr>
                        <a:t>https://howsecureismypassword.net/</a:t>
                      </a: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 and type in a password you use, see how long it will take for your password to be discovered using a brute force attack.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can you avoid becoming a victim of a brute force attack?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Look at the table on the left and rank the passwords from strongest to weakest. (1 = strongest and 5 = weakest)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93334" y="1309642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035899"/>
              </p:ext>
            </p:extLst>
          </p:nvPr>
        </p:nvGraphicFramePr>
        <p:xfrm>
          <a:off x="4146718" y="4278250"/>
          <a:ext cx="7898916" cy="238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Criminals run automated software to try millions of different password combinations using a trial and error method.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Answers will vary.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Use a strong password. A combination of letters (uppercase and lowercase), numbers, symbols and must be a reasonable length.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Answers on the left.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8057" y="1296649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5703E3-BBC7-4721-A621-8D3AD738A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553" y="608050"/>
            <a:ext cx="3807377" cy="2395475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C8690FB-277F-465F-B879-5209A45E6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581003"/>
              </p:ext>
            </p:extLst>
          </p:nvPr>
        </p:nvGraphicFramePr>
        <p:xfrm>
          <a:off x="158850" y="3215390"/>
          <a:ext cx="3794668" cy="33550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4232">
                  <a:extLst>
                    <a:ext uri="{9D8B030D-6E8A-4147-A177-3AD203B41FA5}">
                      <a16:colId xmlns:a16="http://schemas.microsoft.com/office/drawing/2014/main" val="928892900"/>
                    </a:ext>
                  </a:extLst>
                </a:gridCol>
                <a:gridCol w="1030436">
                  <a:extLst>
                    <a:ext uri="{9D8B030D-6E8A-4147-A177-3AD203B41FA5}">
                      <a16:colId xmlns:a16="http://schemas.microsoft.com/office/drawing/2014/main" val="567923425"/>
                    </a:ext>
                  </a:extLst>
                </a:gridCol>
              </a:tblGrid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Rank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545366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GreenHornet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825746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Gr33nH0rn3t!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7002829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 err="1">
                          <a:latin typeface="+mj-lt"/>
                        </a:rPr>
                        <a:t>green_hornet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59971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GreenHornet!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176532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GreenHornet01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10734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BDAA9C7-17B6-4996-BB30-F0B37175D6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840459"/>
              </p:ext>
            </p:extLst>
          </p:nvPr>
        </p:nvGraphicFramePr>
        <p:xfrm>
          <a:off x="158850" y="3215390"/>
          <a:ext cx="3794668" cy="33550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64232">
                  <a:extLst>
                    <a:ext uri="{9D8B030D-6E8A-4147-A177-3AD203B41FA5}">
                      <a16:colId xmlns:a16="http://schemas.microsoft.com/office/drawing/2014/main" val="928892900"/>
                    </a:ext>
                  </a:extLst>
                </a:gridCol>
                <a:gridCol w="1030436">
                  <a:extLst>
                    <a:ext uri="{9D8B030D-6E8A-4147-A177-3AD203B41FA5}">
                      <a16:colId xmlns:a16="http://schemas.microsoft.com/office/drawing/2014/main" val="567923425"/>
                    </a:ext>
                  </a:extLst>
                </a:gridCol>
              </a:tblGrid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Rank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545366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GreenHornet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825746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Gr33nH0rn3t!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7002829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 err="1">
                          <a:latin typeface="+mj-lt"/>
                        </a:rPr>
                        <a:t>green_hornet</a:t>
                      </a:r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9359971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GreenHornet!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176532"/>
                  </a:ext>
                </a:extLst>
              </a:tr>
              <a:tr h="559168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GreenHornet01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1073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DDoS Attack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5213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DDoS stands for a Distributed Denial of Service Attack and this is one of the biggest threats to a network.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138055"/>
              </p:ext>
            </p:extLst>
          </p:nvPr>
        </p:nvGraphicFramePr>
        <p:xfrm>
          <a:off x="4146718" y="1540162"/>
          <a:ext cx="789891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a DDoS attack?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a DDoS attack 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is a DoS attack different from a DDoS attack.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a DDoS attack affect the server?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type of malware is used to conduct such an attack?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93334" y="1309642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26087"/>
              </p:ext>
            </p:extLst>
          </p:nvPr>
        </p:nvGraphicFramePr>
        <p:xfrm>
          <a:off x="4135918" y="3718040"/>
          <a:ext cx="7898916" cy="2993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 cyber attack on a specific server or network with the intended purpose of disrupting normal operation.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floods the target with a high volume of network traffic such as fraudulent request which causes a disruption to the network.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 DoS attack will come from one source, while DDoS is an attack from multiple sources.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consumes resources such as CPU, Memory and network bandwidth.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Bots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8057" y="1296649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DF25934-3729-4A18-BA2F-6007CF7D2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6" y="608049"/>
            <a:ext cx="3781269" cy="227006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4080A31-D1ED-4217-B8EE-8A9F6AE5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57721"/>
              </p:ext>
            </p:extLst>
          </p:nvPr>
        </p:nvGraphicFramePr>
        <p:xfrm>
          <a:off x="158850" y="5893059"/>
          <a:ext cx="3800238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0238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5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3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C1706F80-6629-44A7-8F07-060DBD995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87" y="5524758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1764A20-7E42-4FD3-B216-761BED77C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331476"/>
              </p:ext>
            </p:extLst>
          </p:nvPr>
        </p:nvGraphicFramePr>
        <p:xfrm>
          <a:off x="157166" y="3077960"/>
          <a:ext cx="3800238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0238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248617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Extra information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699538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The motive of a DDoS attack can vary. Sometimes it can be for financial reasons, political/ethical reasons or just for fun.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02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1692</Words>
  <Application>Microsoft Office PowerPoint</Application>
  <PresentationFormat>Widescreen</PresentationFormat>
  <Paragraphs>229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2021-07-07T12:48:22Z</dcterms:modified>
</cp:coreProperties>
</file>